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8" r:id="rId3"/>
    <p:sldId id="259" r:id="rId4"/>
    <p:sldId id="257" r:id="rId5"/>
    <p:sldId id="262" r:id="rId6"/>
    <p:sldId id="260" r:id="rId7"/>
    <p:sldId id="261"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2717" autoAdjust="0"/>
  </p:normalViewPr>
  <p:slideViewPr>
    <p:cSldViewPr snapToGrid="0">
      <p:cViewPr varScale="1">
        <p:scale>
          <a:sx n="80" d="100"/>
          <a:sy n="80" d="100"/>
        </p:scale>
        <p:origin x="1656"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0AD6DB-275E-45D8-BA57-1C98F1E91185}" type="datetimeFigureOut">
              <a:rPr lang="en-GB" smtClean="0"/>
              <a:t>08/05/2019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DFE25D-7980-4FCA-8322-930BE6A3A1A1}" type="slidenum">
              <a:rPr lang="en-GB" smtClean="0"/>
              <a:t>‹#›</a:t>
            </a:fld>
            <a:endParaRPr lang="en-GB"/>
          </a:p>
        </p:txBody>
      </p:sp>
    </p:spTree>
    <p:extLst>
      <p:ext uri="{BB962C8B-B14F-4D97-AF65-F5344CB8AC3E}">
        <p14:creationId xmlns:p14="http://schemas.microsoft.com/office/powerpoint/2010/main" val="4230762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Razor wire is designed to be more dangerous than barbed wire, with sharper edges that tear skin. It is used as part of the barriers built by Israel around the West Bank and Gaza as well as the perimeter fences of settlements and</a:t>
            </a:r>
          </a:p>
          <a:p>
            <a:r>
              <a:rPr lang="en-GB" sz="1200" b="0" i="0" u="none" strike="noStrike" kern="1200" baseline="0" dirty="0" smtClean="0">
                <a:solidFill>
                  <a:schemeClr val="tx1"/>
                </a:solidFill>
                <a:latin typeface="+mn-lt"/>
                <a:ea typeface="+mn-ea"/>
                <a:cs typeface="+mn-cs"/>
              </a:rPr>
              <a:t>army positions.</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2</a:t>
            </a:fld>
            <a:endParaRPr lang="en-GB"/>
          </a:p>
        </p:txBody>
      </p:sp>
    </p:spTree>
    <p:extLst>
      <p:ext uri="{BB962C8B-B14F-4D97-AF65-F5344CB8AC3E}">
        <p14:creationId xmlns:p14="http://schemas.microsoft.com/office/powerpoint/2010/main" val="40119654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smtClean="0">
                <a:solidFill>
                  <a:schemeClr val="tx1"/>
                </a:solidFill>
                <a:latin typeface="+mn-lt"/>
                <a:ea typeface="+mn-ea"/>
                <a:cs typeface="+mn-cs"/>
              </a:rPr>
              <a:t>The olive tree is important for Jews, Christians and Muslims. In fact, the emblem of the state of Israel is a menorah (the seven-branched candle</a:t>
            </a:r>
          </a:p>
          <a:p>
            <a:r>
              <a:rPr lang="en-GB" sz="1200" b="0" i="0" u="none" strike="noStrike" kern="1200" baseline="0" dirty="0" smtClean="0">
                <a:solidFill>
                  <a:schemeClr val="tx1"/>
                </a:solidFill>
                <a:latin typeface="+mn-lt"/>
                <a:ea typeface="+mn-ea"/>
                <a:cs typeface="+mn-cs"/>
              </a:rPr>
              <a:t>stick used in Jewish worship), surrounded by olive branches.</a:t>
            </a:r>
          </a:p>
          <a:p>
            <a:r>
              <a:rPr lang="en-GB" sz="1200" b="0" i="0" u="none" strike="noStrike" kern="1200" baseline="0" dirty="0" smtClean="0">
                <a:solidFill>
                  <a:schemeClr val="tx1"/>
                </a:solidFill>
                <a:latin typeface="+mn-lt"/>
                <a:ea typeface="+mn-ea"/>
                <a:cs typeface="+mn-cs"/>
              </a:rPr>
              <a:t>Olive trees also remain a source of income to many Palestinians, but one that is under threat.</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3</a:t>
            </a:fld>
            <a:endParaRPr lang="en-GB"/>
          </a:p>
        </p:txBody>
      </p:sp>
    </p:spTree>
    <p:extLst>
      <p:ext uri="{BB962C8B-B14F-4D97-AF65-F5344CB8AC3E}">
        <p14:creationId xmlns:p14="http://schemas.microsoft.com/office/powerpoint/2010/main" val="1669964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Click through the</a:t>
            </a:r>
            <a:r>
              <a:rPr lang="en-GB" baseline="0" dirty="0" smtClean="0"/>
              <a:t> examples to see how connections can be made.</a:t>
            </a:r>
          </a:p>
          <a:p>
            <a:r>
              <a:rPr lang="en-GB" baseline="0" dirty="0" smtClean="0"/>
              <a:t>(1) Start with an idea you have encountered, e.g. fear of attacks.</a:t>
            </a:r>
          </a:p>
          <a:p>
            <a:r>
              <a:rPr lang="en-GB" baseline="0" dirty="0" smtClean="0"/>
              <a:t>(2) You can work forwards from “fear of attacks” to one of its effects: barriers built;</a:t>
            </a:r>
          </a:p>
          <a:p>
            <a:r>
              <a:rPr lang="en-GB" baseline="0" dirty="0" smtClean="0"/>
              <a:t>(3) Or you can work backwards to see why people are afraid.</a:t>
            </a:r>
          </a:p>
          <a:p>
            <a:r>
              <a:rPr lang="en-GB" baseline="0" dirty="0" smtClean="0"/>
              <a:t>(4) You might quickly realise that, as well as fear, people would feel anger</a:t>
            </a:r>
          </a:p>
          <a:p>
            <a:r>
              <a:rPr lang="en-GB" baseline="0" dirty="0" smtClean="0"/>
              <a:t>(5) You might switch to another part of your diagram, considering what the other effects of barriers might be.</a:t>
            </a:r>
          </a:p>
          <a:p>
            <a:r>
              <a:rPr lang="en-GB" baseline="0" dirty="0" smtClean="0"/>
              <a:t>(6) You might realise that links back to your earlier idea: anger</a:t>
            </a:r>
          </a:p>
          <a:p>
            <a:r>
              <a:rPr lang="en-GB" baseline="0" dirty="0" smtClean="0"/>
              <a:t>(7) You might note that anger could have its own effects, like more attacks. Here you might observe that strangely “fear of attacks” has actually led to “future violent attacks”</a:t>
            </a:r>
          </a:p>
          <a:p>
            <a:r>
              <a:rPr lang="en-GB" baseline="0" dirty="0" smtClean="0"/>
              <a:t>(8) You might also ask yourself questions you’re not sure the answer of, like does the barrier reduce fear or increase it?</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4</a:t>
            </a:fld>
            <a:endParaRPr lang="en-GB"/>
          </a:p>
        </p:txBody>
      </p:sp>
    </p:spTree>
    <p:extLst>
      <p:ext uri="{BB962C8B-B14F-4D97-AF65-F5344CB8AC3E}">
        <p14:creationId xmlns:p14="http://schemas.microsoft.com/office/powerpoint/2010/main" val="2658331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diagram example shows how a razor wire diagram might look- it can get complicated,</a:t>
            </a:r>
            <a:r>
              <a:rPr lang="en-GB" baseline="0" dirty="0" smtClean="0"/>
              <a:t> but that’s the point.</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5</a:t>
            </a:fld>
            <a:endParaRPr lang="en-GB"/>
          </a:p>
        </p:txBody>
      </p:sp>
    </p:spTree>
    <p:extLst>
      <p:ext uri="{BB962C8B-B14F-4D97-AF65-F5344CB8AC3E}">
        <p14:creationId xmlns:p14="http://schemas.microsoft.com/office/powerpoint/2010/main" val="2131382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Vision-</a:t>
            </a:r>
            <a:r>
              <a:rPr lang="en-GB" baseline="0" dirty="0" smtClean="0"/>
              <a:t> the problem you’re fixing, the change you want to see</a:t>
            </a:r>
          </a:p>
          <a:p>
            <a:r>
              <a:rPr lang="en-GB" baseline="0" dirty="0" smtClean="0"/>
              <a:t>Effects- the fruit if you like- the good consequences</a:t>
            </a:r>
          </a:p>
          <a:p>
            <a:r>
              <a:rPr lang="en-GB" baseline="0" dirty="0" smtClean="0"/>
              <a:t>Solutions- the roots of the vision- the things to work on changing</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6</a:t>
            </a:fld>
            <a:endParaRPr lang="en-GB"/>
          </a:p>
        </p:txBody>
      </p:sp>
    </p:spTree>
    <p:extLst>
      <p:ext uri="{BB962C8B-B14F-4D97-AF65-F5344CB8AC3E}">
        <p14:creationId xmlns:p14="http://schemas.microsoft.com/office/powerpoint/2010/main" val="3868066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Solution tree- here is an</a:t>
            </a:r>
            <a:r>
              <a:rPr lang="en-GB" baseline="0" dirty="0" smtClean="0"/>
              <a:t> example, but it is for young people to choose their visions.</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7</a:t>
            </a:fld>
            <a:endParaRPr lang="en-GB"/>
          </a:p>
        </p:txBody>
      </p:sp>
    </p:spTree>
    <p:extLst>
      <p:ext uri="{BB962C8B-B14F-4D97-AF65-F5344CB8AC3E}">
        <p14:creationId xmlns:p14="http://schemas.microsoft.com/office/powerpoint/2010/main" val="1483621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DCD46E-A518-43D1-B8FC-BCC20A19F9F9}" type="datetime1">
              <a:rPr lang="en-GB" smtClean="0"/>
              <a:t>08/05/2019</a:t>
            </a:fld>
            <a:endParaRPr lang="en-GB" dirty="0"/>
          </a:p>
        </p:txBody>
      </p:sp>
      <p:sp>
        <p:nvSpPr>
          <p:cNvPr id="5" name="Footer Placeholder 4"/>
          <p:cNvSpPr>
            <a:spLocks noGrp="1"/>
          </p:cNvSpPr>
          <p:nvPr>
            <p:ph type="ftr" sz="quarter" idx="11"/>
          </p:nvPr>
        </p:nvSpPr>
        <p:spPr/>
        <p:txBody>
          <a:bodyPr/>
          <a:lstStyle>
            <a:lvl1pPr>
              <a:defRPr>
                <a:solidFill>
                  <a:schemeClr val="tx1"/>
                </a:solidFill>
                <a:latin typeface="Arial" panose="020B0604020202020204" pitchFamily="34" charset="0"/>
                <a:cs typeface="Arial" panose="020B0604020202020204" pitchFamily="34" charset="0"/>
              </a:defRPr>
            </a:lvl1pPr>
          </a:lstStyle>
          <a:p>
            <a:r>
              <a:rPr lang="en-US" dirty="0" smtClean="0"/>
              <a:t>All resources at </a:t>
            </a:r>
            <a:r>
              <a:rPr lang="en-US" b="1" dirty="0" smtClean="0"/>
              <a:t>quaker.org.uk/teaching</a:t>
            </a:r>
            <a:endParaRPr lang="en-GB" b="1" dirty="0"/>
          </a:p>
        </p:txBody>
      </p:sp>
      <p:sp>
        <p:nvSpPr>
          <p:cNvPr id="6" name="Slide Number Placeholder 5"/>
          <p:cNvSpPr>
            <a:spLocks noGrp="1"/>
          </p:cNvSpPr>
          <p:nvPr>
            <p:ph type="sldNum" sz="quarter" idx="12"/>
          </p:nvPr>
        </p:nvSpPr>
        <p:spPr/>
        <p:txBody>
          <a:bodyPr/>
          <a:lstStyle>
            <a:lvl1pPr>
              <a:defRPr sz="1800">
                <a:solidFill>
                  <a:schemeClr val="accent2"/>
                </a:solidFill>
                <a:latin typeface="Arial" panose="020B0604020202020204" pitchFamily="34" charset="0"/>
                <a:cs typeface="Arial" panose="020B0604020202020204" pitchFamily="34" charset="0"/>
              </a:defRPr>
            </a:lvl1pPr>
          </a:lstStyle>
          <a:p>
            <a:fld id="{DF59AB74-29FF-45E8-9BA6-7B55AB4C6174}" type="slidenum">
              <a:rPr lang="en-GB" smtClean="0"/>
              <a:pPr/>
              <a:t>‹#›</a:t>
            </a:fld>
            <a:endParaRPr lang="en-GB"/>
          </a:p>
        </p:txBody>
      </p:sp>
    </p:spTree>
    <p:extLst>
      <p:ext uri="{BB962C8B-B14F-4D97-AF65-F5344CB8AC3E}">
        <p14:creationId xmlns:p14="http://schemas.microsoft.com/office/powerpoint/2010/main" val="3504893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0F1888-CDA2-42E6-9677-01D1E9DB5E72}" type="datetime1">
              <a:rPr lang="en-GB" smtClean="0"/>
              <a:t>08/05/2019</a:t>
            </a:fld>
            <a:endParaRPr lang="en-GB"/>
          </a:p>
        </p:txBody>
      </p:sp>
      <p:sp>
        <p:nvSpPr>
          <p:cNvPr id="5" name="Footer Placeholder 4"/>
          <p:cNvSpPr>
            <a:spLocks noGrp="1"/>
          </p:cNvSpPr>
          <p:nvPr>
            <p:ph type="ftr" sz="quarter" idx="11"/>
          </p:nvPr>
        </p:nvSpPr>
        <p:spPr/>
        <p:txBody>
          <a:bodyPr/>
          <a:lstStyle/>
          <a:p>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3683250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EE775B-4120-4A99-91A7-31817A068EA1}" type="datetime1">
              <a:rPr lang="en-GB" smtClean="0"/>
              <a:t>08/05/2019</a:t>
            </a:fld>
            <a:endParaRPr lang="en-GB"/>
          </a:p>
        </p:txBody>
      </p:sp>
      <p:sp>
        <p:nvSpPr>
          <p:cNvPr id="5" name="Footer Placeholder 4"/>
          <p:cNvSpPr>
            <a:spLocks noGrp="1"/>
          </p:cNvSpPr>
          <p:nvPr>
            <p:ph type="ftr" sz="quarter" idx="11"/>
          </p:nvPr>
        </p:nvSpPr>
        <p:spPr/>
        <p:txBody>
          <a:bodyPr/>
          <a:lstStyle/>
          <a:p>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930949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a:solidFill>
                  <a:schemeClr val="accent2"/>
                </a:solidFill>
              </a:defRPr>
            </a:lvl1pPr>
            <a:lvl2pPr>
              <a:defRPr>
                <a:solidFill>
                  <a:schemeClr val="accent2"/>
                </a:solidFill>
              </a:defRPr>
            </a:lvl2pPr>
            <a:lvl3pPr>
              <a:defRPr>
                <a:solidFill>
                  <a:schemeClr val="accent2"/>
                </a:solidFill>
              </a:defRPr>
            </a:lvl3pPr>
            <a:lvl4pPr>
              <a:defRPr>
                <a:solidFill>
                  <a:schemeClr val="accent2"/>
                </a:solidFill>
              </a:defRPr>
            </a:lvl4pPr>
            <a:lvl5pPr>
              <a:defRPr>
                <a:solidFill>
                  <a:schemeClr val="accent2"/>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6D8B753C-7636-4B88-8167-8DD4DD207C77}" type="datetime1">
              <a:rPr lang="en-GB" smtClean="0"/>
              <a:t>08/05/2019</a:t>
            </a:fld>
            <a:endParaRPr lang="en-GB"/>
          </a:p>
        </p:txBody>
      </p:sp>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b="5393"/>
          <a:stretch/>
        </p:blipFill>
        <p:spPr>
          <a:xfrm>
            <a:off x="0" y="1"/>
            <a:ext cx="12192000" cy="509587"/>
          </a:xfrm>
          <a:prstGeom prst="rect">
            <a:avLst/>
          </a:prstGeom>
        </p:spPr>
      </p:pic>
    </p:spTree>
    <p:extLst>
      <p:ext uri="{BB962C8B-B14F-4D97-AF65-F5344CB8AC3E}">
        <p14:creationId xmlns:p14="http://schemas.microsoft.com/office/powerpoint/2010/main" val="782701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D04D554-A184-4E90-B253-C5AA58C1F49C}" type="datetime1">
              <a:rPr lang="en-GB" smtClean="0"/>
              <a:t>08/05/2019</a:t>
            </a:fld>
            <a:endParaRPr lang="en-GB"/>
          </a:p>
        </p:txBody>
      </p:sp>
      <p:sp>
        <p:nvSpPr>
          <p:cNvPr id="5" name="Footer Placeholder 4"/>
          <p:cNvSpPr>
            <a:spLocks noGrp="1"/>
          </p:cNvSpPr>
          <p:nvPr>
            <p:ph type="ftr" sz="quarter" idx="11"/>
          </p:nvPr>
        </p:nvSpPr>
        <p:spPr/>
        <p:txBody>
          <a:bodyPr/>
          <a:lstStyle/>
          <a:p>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109770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E9770C0-96EC-4594-8A23-FEC0F72475DF}" type="datetime1">
              <a:rPr lang="en-GB" smtClean="0"/>
              <a:t>08/05/2019</a:t>
            </a:fld>
            <a:endParaRPr lang="en-GB"/>
          </a:p>
        </p:txBody>
      </p:sp>
      <p:sp>
        <p:nvSpPr>
          <p:cNvPr id="6" name="Footer Placeholder 5"/>
          <p:cNvSpPr>
            <a:spLocks noGrp="1"/>
          </p:cNvSpPr>
          <p:nvPr>
            <p:ph type="ftr" sz="quarter" idx="11"/>
          </p:nvPr>
        </p:nvSpPr>
        <p:spPr/>
        <p:txBody>
          <a:bodyPr/>
          <a:lstStyle/>
          <a:p>
            <a:r>
              <a:rPr lang="en-GB" smtClean="0"/>
              <a:t>All resources at quaker.org.uk/teaching</a:t>
            </a:r>
            <a:endParaRPr lang="en-GB"/>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644298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A2F4BC-A2D3-4714-859D-AA710586C6C2}" type="datetime1">
              <a:rPr lang="en-GB" smtClean="0"/>
              <a:t>08/05/2019</a:t>
            </a:fld>
            <a:endParaRPr lang="en-GB"/>
          </a:p>
        </p:txBody>
      </p:sp>
      <p:sp>
        <p:nvSpPr>
          <p:cNvPr id="8" name="Footer Placeholder 7"/>
          <p:cNvSpPr>
            <a:spLocks noGrp="1"/>
          </p:cNvSpPr>
          <p:nvPr>
            <p:ph type="ftr" sz="quarter" idx="11"/>
          </p:nvPr>
        </p:nvSpPr>
        <p:spPr/>
        <p:txBody>
          <a:bodyPr/>
          <a:lstStyle/>
          <a:p>
            <a:r>
              <a:rPr lang="en-GB" smtClean="0"/>
              <a:t>All resources at quaker.org.uk/teaching</a:t>
            </a:r>
            <a:endParaRPr lang="en-GB"/>
          </a:p>
        </p:txBody>
      </p:sp>
      <p:sp>
        <p:nvSpPr>
          <p:cNvPr id="9" name="Slide Number Placeholder 8"/>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223308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0A94852-BF20-4B58-BCD4-A71B34A85957}" type="datetime1">
              <a:rPr lang="en-GB" smtClean="0"/>
              <a:t>08/05/2019</a:t>
            </a:fld>
            <a:endParaRPr lang="en-GB"/>
          </a:p>
        </p:txBody>
      </p:sp>
      <p:sp>
        <p:nvSpPr>
          <p:cNvPr id="4" name="Footer Placeholder 3"/>
          <p:cNvSpPr>
            <a:spLocks noGrp="1"/>
          </p:cNvSpPr>
          <p:nvPr>
            <p:ph type="ftr" sz="quarter" idx="11"/>
          </p:nvPr>
        </p:nvSpPr>
        <p:spPr/>
        <p:txBody>
          <a:bodyPr/>
          <a:lstStyle/>
          <a:p>
            <a:r>
              <a:rPr lang="en-GB" smtClean="0"/>
              <a:t>All resources at quaker.org.uk/teaching</a:t>
            </a:r>
            <a:endParaRPr lang="en-GB"/>
          </a:p>
        </p:txBody>
      </p:sp>
      <p:sp>
        <p:nvSpPr>
          <p:cNvPr id="5" name="Slide Number Placeholder 4"/>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82862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19F39F-AA4F-43E6-8E79-53CD26EF2E13}" type="datetime1">
              <a:rPr lang="en-GB" smtClean="0"/>
              <a:t>08/05/2019</a:t>
            </a:fld>
            <a:endParaRPr lang="en-GB"/>
          </a:p>
        </p:txBody>
      </p:sp>
      <p:sp>
        <p:nvSpPr>
          <p:cNvPr id="3" name="Footer Placeholder 2"/>
          <p:cNvSpPr>
            <a:spLocks noGrp="1"/>
          </p:cNvSpPr>
          <p:nvPr>
            <p:ph type="ftr" sz="quarter" idx="11"/>
          </p:nvPr>
        </p:nvSpPr>
        <p:spPr/>
        <p:txBody>
          <a:bodyPr/>
          <a:lstStyle/>
          <a:p>
            <a:r>
              <a:rPr lang="en-GB" smtClean="0"/>
              <a:t>All resources at quaker.org.uk/teaching</a:t>
            </a:r>
            <a:endParaRPr lang="en-GB"/>
          </a:p>
        </p:txBody>
      </p:sp>
      <p:sp>
        <p:nvSpPr>
          <p:cNvPr id="4" name="Slide Number Placeholder 3"/>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410597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41435DD-06BE-4F83-A75B-C84D550EA552}" type="datetime1">
              <a:rPr lang="en-GB" smtClean="0"/>
              <a:t>08/05/2019</a:t>
            </a:fld>
            <a:endParaRPr lang="en-GB"/>
          </a:p>
        </p:txBody>
      </p:sp>
      <p:sp>
        <p:nvSpPr>
          <p:cNvPr id="6" name="Footer Placeholder 5"/>
          <p:cNvSpPr>
            <a:spLocks noGrp="1"/>
          </p:cNvSpPr>
          <p:nvPr>
            <p:ph type="ftr" sz="quarter" idx="11"/>
          </p:nvPr>
        </p:nvSpPr>
        <p:spPr/>
        <p:txBody>
          <a:bodyPr/>
          <a:lstStyle/>
          <a:p>
            <a:r>
              <a:rPr lang="en-GB" smtClean="0"/>
              <a:t>All resources at quaker.org.uk/teaching</a:t>
            </a:r>
            <a:endParaRPr lang="en-GB"/>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399420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3BAD4D7-72BD-43C3-B378-D03C33C110F6}" type="datetime1">
              <a:rPr lang="en-GB" smtClean="0"/>
              <a:t>08/05/2019</a:t>
            </a:fld>
            <a:endParaRPr lang="en-GB"/>
          </a:p>
        </p:txBody>
      </p:sp>
      <p:sp>
        <p:nvSpPr>
          <p:cNvPr id="6" name="Footer Placeholder 5"/>
          <p:cNvSpPr>
            <a:spLocks noGrp="1"/>
          </p:cNvSpPr>
          <p:nvPr>
            <p:ph type="ftr" sz="quarter" idx="11"/>
          </p:nvPr>
        </p:nvSpPr>
        <p:spPr/>
        <p:txBody>
          <a:bodyPr/>
          <a:lstStyle/>
          <a:p>
            <a:r>
              <a:rPr lang="en-GB" smtClean="0"/>
              <a:t>All resources at quaker.org.uk/teaching</a:t>
            </a:r>
            <a:endParaRPr lang="en-GB"/>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438101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24D6C1C2-9947-441B-9C7F-8E0FD7547F02}" type="datetime1">
              <a:rPr lang="en-GB" smtClean="0"/>
              <a:t>08/05/2019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2">
                    <a:lumMod val="75000"/>
                  </a:schemeClr>
                </a:solidFill>
                <a:latin typeface="Arial" panose="020B0604020202020204" pitchFamily="34" charset="0"/>
                <a:cs typeface="Arial" panose="020B0604020202020204" pitchFamily="34" charset="0"/>
              </a:defRPr>
            </a:lvl1pPr>
          </a:lstStyle>
          <a:p>
            <a:r>
              <a:rPr lang="en-US" smtClean="0"/>
              <a:t>All resources at quaker.org.uk/teaching</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DF59AB74-29FF-45E8-9BA6-7B55AB4C6174}" type="slidenum">
              <a:rPr lang="en-GB" smtClean="0"/>
              <a:pPr/>
              <a:t>‹#›</a:t>
            </a:fld>
            <a:endParaRPr lang="en-GB"/>
          </a:p>
        </p:txBody>
      </p:sp>
      <p:pic>
        <p:nvPicPr>
          <p:cNvPr id="7" name="Picture 6"/>
          <p:cNvPicPr>
            <a:picLocks noChangeAspect="1"/>
          </p:cNvPicPr>
          <p:nvPr userDrawn="1"/>
        </p:nvPicPr>
        <p:blipFill>
          <a:blip r:embed="rId13"/>
          <a:stretch>
            <a:fillRect/>
          </a:stretch>
        </p:blipFill>
        <p:spPr>
          <a:xfrm>
            <a:off x="129876" y="100744"/>
            <a:ext cx="2429325" cy="178800"/>
          </a:xfrm>
          <a:prstGeom prst="rect">
            <a:avLst/>
          </a:prstGeom>
        </p:spPr>
      </p:pic>
      <p:sp>
        <p:nvSpPr>
          <p:cNvPr id="8" name="Rectángulo 4">
            <a:extLst>
              <a:ext uri="{FF2B5EF4-FFF2-40B4-BE49-F238E27FC236}">
                <a16:creationId xmlns:a16="http://schemas.microsoft.com/office/drawing/2014/main" id="{E422FF4E-F7B1-3D41-B89A-CE5EAEB4AA76}"/>
              </a:ext>
            </a:extLst>
          </p:cNvPr>
          <p:cNvSpPr/>
          <p:nvPr userDrawn="1"/>
        </p:nvSpPr>
        <p:spPr>
          <a:xfrm>
            <a:off x="0" y="0"/>
            <a:ext cx="12192000" cy="511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Imagen 12">
            <a:extLst>
              <a:ext uri="{FF2B5EF4-FFF2-40B4-BE49-F238E27FC236}">
                <a16:creationId xmlns:a16="http://schemas.microsoft.com/office/drawing/2014/main" id="{CF993381-661A-1749-A408-7710E5ABC799}"/>
              </a:ext>
            </a:extLst>
          </p:cNvPr>
          <p:cNvPicPr>
            <a:picLocks noChangeAspect="1"/>
          </p:cNvPicPr>
          <p:nvPr userDrawn="1"/>
        </p:nvPicPr>
        <p:blipFill>
          <a:blip r:embed="rId14" cstate="email">
            <a:extLst>
              <a:ext uri="{28A0092B-C50C-407E-A947-70E740481C1C}">
                <a14:useLocalDpi xmlns:a14="http://schemas.microsoft.com/office/drawing/2010/main"/>
              </a:ext>
            </a:extLst>
          </a:blip>
          <a:stretch>
            <a:fillRect/>
          </a:stretch>
        </p:blipFill>
        <p:spPr>
          <a:xfrm>
            <a:off x="8604845" y="303692"/>
            <a:ext cx="3190207" cy="233993"/>
          </a:xfrm>
          <a:prstGeom prst="rect">
            <a:avLst/>
          </a:prstGeom>
        </p:spPr>
      </p:pic>
    </p:spTree>
    <p:extLst>
      <p:ext uri="{BB962C8B-B14F-4D97-AF65-F5344CB8AC3E}">
        <p14:creationId xmlns:p14="http://schemas.microsoft.com/office/powerpoint/2010/main" val="4041857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1.xml"/><Relationship Id="rId4" Type="http://schemas.openxmlformats.org/officeDocument/2006/relationships/image" Target="../media/image6.emf"/></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s://blog.eappi.org/2016/02/04/visualising-the-olive-harvest-in-occupied-palestin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865779"/>
            <a:ext cx="12192000" cy="13828735"/>
          </a:xfrm>
          <a:prstGeom prst="rect">
            <a:avLst/>
          </a:prstGeom>
        </p:spPr>
      </p:pic>
      <p:sp>
        <p:nvSpPr>
          <p:cNvPr id="2" name="Title 1"/>
          <p:cNvSpPr>
            <a:spLocks noGrp="1"/>
          </p:cNvSpPr>
          <p:nvPr>
            <p:ph type="ctrTitle"/>
          </p:nvPr>
        </p:nvSpPr>
        <p:spPr>
          <a:xfrm>
            <a:off x="0" y="1350962"/>
            <a:ext cx="6311900" cy="4512562"/>
          </a:xfrm>
          <a:solidFill>
            <a:schemeClr val="accent2"/>
          </a:solidFill>
        </p:spPr>
        <p:txBody>
          <a:bodyPr anchor="ctr">
            <a:normAutofit/>
          </a:bodyPr>
          <a:lstStyle/>
          <a:p>
            <a:pPr marL="536575" algn="l"/>
            <a:r>
              <a:rPr lang="en-GB" sz="5400" dirty="0" smtClean="0">
                <a:solidFill>
                  <a:schemeClr val="bg1"/>
                </a:solidFill>
              </a:rPr>
              <a:t>Razor Wire and</a:t>
            </a:r>
            <a:br>
              <a:rPr lang="en-GB" sz="5400" dirty="0" smtClean="0">
                <a:solidFill>
                  <a:schemeClr val="bg1"/>
                </a:solidFill>
              </a:rPr>
            </a:br>
            <a:r>
              <a:rPr lang="en-GB" sz="5400" dirty="0" smtClean="0">
                <a:solidFill>
                  <a:schemeClr val="bg1"/>
                </a:solidFill>
              </a:rPr>
              <a:t>Olive Branches:</a:t>
            </a:r>
            <a:br>
              <a:rPr lang="en-GB" sz="5400" dirty="0" smtClean="0">
                <a:solidFill>
                  <a:schemeClr val="bg1"/>
                </a:solidFill>
              </a:rPr>
            </a:br>
            <a:r>
              <a:rPr lang="en-GB" sz="2400" dirty="0" smtClean="0">
                <a:solidFill>
                  <a:schemeClr val="bg1"/>
                </a:solidFill>
              </a:rPr>
              <a:t>Two approaches to note-taking</a:t>
            </a:r>
            <a:r>
              <a:rPr lang="en-GB" sz="2400" dirty="0">
                <a:solidFill>
                  <a:schemeClr val="bg1"/>
                </a:solidFill>
              </a:rPr>
              <a:t>. You can respond to </a:t>
            </a:r>
            <a:r>
              <a:rPr lang="en-GB" sz="2400" dirty="0" smtClean="0">
                <a:solidFill>
                  <a:schemeClr val="bg1"/>
                </a:solidFill>
              </a:rPr>
              <a:t>what you </a:t>
            </a:r>
            <a:r>
              <a:rPr lang="en-GB" sz="2400" dirty="0">
                <a:solidFill>
                  <a:schemeClr val="bg1"/>
                </a:solidFill>
              </a:rPr>
              <a:t>learn about </a:t>
            </a:r>
            <a:r>
              <a:rPr lang="en-GB" sz="2400" dirty="0" smtClean="0">
                <a:solidFill>
                  <a:schemeClr val="bg1"/>
                </a:solidFill>
              </a:rPr>
              <a:t>Palestine and Israel using </a:t>
            </a:r>
            <a:r>
              <a:rPr lang="en-GB" sz="2400" dirty="0">
                <a:solidFill>
                  <a:schemeClr val="bg1"/>
                </a:solidFill>
              </a:rPr>
              <a:t>these approaches.</a:t>
            </a:r>
            <a:r>
              <a:rPr lang="en-GB" sz="3200" dirty="0">
                <a:solidFill>
                  <a:schemeClr val="bg1"/>
                </a:solidFill>
              </a:rPr>
              <a:t/>
            </a:r>
            <a:br>
              <a:rPr lang="en-GB" sz="3200" dirty="0">
                <a:solidFill>
                  <a:schemeClr val="bg1"/>
                </a:solidFill>
              </a:rPr>
            </a:br>
            <a:endParaRPr lang="en-GB" sz="3200" dirty="0">
              <a:solidFill>
                <a:schemeClr val="bg1"/>
              </a:solidFill>
            </a:endParaRPr>
          </a:p>
        </p:txBody>
      </p:sp>
      <p:sp>
        <p:nvSpPr>
          <p:cNvPr id="3" name="Subtitle 2"/>
          <p:cNvSpPr>
            <a:spLocks noGrp="1"/>
          </p:cNvSpPr>
          <p:nvPr>
            <p:ph type="subTitle" idx="1"/>
          </p:nvPr>
        </p:nvSpPr>
        <p:spPr>
          <a:xfrm>
            <a:off x="0" y="5065713"/>
            <a:ext cx="9144000" cy="1655762"/>
          </a:xfrm>
        </p:spPr>
        <p:txBody>
          <a:bodyPr/>
          <a:lstStyle/>
          <a:p>
            <a:endParaRPr lang="en-GB" dirty="0"/>
          </a:p>
        </p:txBody>
      </p:sp>
      <p:sp>
        <p:nvSpPr>
          <p:cNvPr id="5" name="Footer Placeholder 4"/>
          <p:cNvSpPr>
            <a:spLocks noGrp="1"/>
          </p:cNvSpPr>
          <p:nvPr>
            <p:ph type="ftr" sz="quarter" idx="11"/>
          </p:nvPr>
        </p:nvSpPr>
        <p:spPr/>
        <p:txBody>
          <a:bodyPr/>
          <a:lstStyle/>
          <a:p>
            <a:r>
              <a:rPr lang="en-US" b="1" dirty="0" smtClean="0">
                <a:solidFill>
                  <a:schemeClr val="accent2"/>
                </a:solidFill>
              </a:rPr>
              <a:t>All resources at quaker.org.uk/teaching</a:t>
            </a:r>
            <a:endParaRPr lang="en-GB" b="1" dirty="0">
              <a:solidFill>
                <a:schemeClr val="accent2"/>
              </a:solidFill>
            </a:endParaRPr>
          </a:p>
        </p:txBody>
      </p:sp>
      <p:sp>
        <p:nvSpPr>
          <p:cNvPr id="6" name="Slide Number Placeholder 5"/>
          <p:cNvSpPr>
            <a:spLocks noGrp="1"/>
          </p:cNvSpPr>
          <p:nvPr>
            <p:ph type="sldNum" sz="quarter" idx="12"/>
          </p:nvPr>
        </p:nvSpPr>
        <p:spPr/>
        <p:txBody>
          <a:bodyPr/>
          <a:lstStyle/>
          <a:p>
            <a:fld id="{DF59AB74-29FF-45E8-9BA6-7B55AB4C6174}" type="slidenum">
              <a:rPr lang="en-GB" smtClean="0"/>
              <a:pPr/>
              <a:t>1</a:t>
            </a:fld>
            <a:endParaRPr lang="en-GB"/>
          </a:p>
        </p:txBody>
      </p:sp>
      <p:sp>
        <p:nvSpPr>
          <p:cNvPr id="8" name="Title 1"/>
          <p:cNvSpPr txBox="1">
            <a:spLocks/>
          </p:cNvSpPr>
          <p:nvPr/>
        </p:nvSpPr>
        <p:spPr>
          <a:xfrm>
            <a:off x="6311900" y="1350961"/>
            <a:ext cx="2832100" cy="4512563"/>
          </a:xfrm>
          <a:prstGeom prst="rect">
            <a:avLst/>
          </a:prstGeom>
          <a:solidFill>
            <a:schemeClr val="accent2"/>
          </a:solidFill>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Arial" panose="020B0604020202020204" pitchFamily="34" charset="0"/>
                <a:ea typeface="+mj-ea"/>
                <a:cs typeface="Arial" panose="020B0604020202020204" pitchFamily="34" charset="0"/>
              </a:defRPr>
            </a:lvl1pPr>
          </a:lstStyle>
          <a:p>
            <a:pPr marL="536575" algn="l"/>
            <a:r>
              <a:rPr lang="en-GB" sz="3200" dirty="0" smtClean="0">
                <a:solidFill>
                  <a:schemeClr val="bg1"/>
                </a:solidFill>
              </a:rPr>
              <a:t/>
            </a:r>
            <a:br>
              <a:rPr lang="en-GB" sz="3200" dirty="0" smtClean="0">
                <a:solidFill>
                  <a:schemeClr val="bg1"/>
                </a:solidFill>
              </a:rPr>
            </a:br>
            <a:endParaRPr lang="en-GB" sz="3200" dirty="0">
              <a:solidFill>
                <a:schemeClr val="bg1"/>
              </a:solidFill>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91734" y="2114869"/>
            <a:ext cx="1218866" cy="1319152"/>
          </a:xfrm>
          <a:prstGeom prst="rect">
            <a:avLst/>
          </a:prstGeom>
        </p:spPr>
      </p:pic>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6900" y="5125896"/>
            <a:ext cx="4337718" cy="449404"/>
          </a:xfrm>
          <a:prstGeom prst="rect">
            <a:avLst/>
          </a:prstGeom>
        </p:spPr>
      </p:pic>
    </p:spTree>
    <p:extLst>
      <p:ext uri="{BB962C8B-B14F-4D97-AF65-F5344CB8AC3E}">
        <p14:creationId xmlns:p14="http://schemas.microsoft.com/office/powerpoint/2010/main" val="11889629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solidFill>
              </a:rPr>
              <a:t>Razor wire- a common sight</a:t>
            </a:r>
            <a:endParaRPr lang="en-GB" dirty="0">
              <a:solidFill>
                <a:schemeClr val="accent2"/>
              </a:solidFill>
            </a:endParaRPr>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2</a:t>
            </a:fld>
            <a:endParaRPr lang="en-GB"/>
          </a:p>
        </p:txBody>
      </p:sp>
      <p:pic>
        <p:nvPicPr>
          <p:cNvPr id="7" name="Picture 6"/>
          <p:cNvPicPr>
            <a:picLocks noChangeAspect="1"/>
          </p:cNvPicPr>
          <p:nvPr/>
        </p:nvPicPr>
        <p:blipFill>
          <a:blip r:embed="rId3"/>
          <a:stretch>
            <a:fillRect/>
          </a:stretch>
        </p:blipFill>
        <p:spPr>
          <a:xfrm>
            <a:off x="1549400" y="1825625"/>
            <a:ext cx="8703862" cy="4530725"/>
          </a:xfrm>
          <a:prstGeom prst="rect">
            <a:avLst/>
          </a:prstGeom>
        </p:spPr>
      </p:pic>
      <p:pic>
        <p:nvPicPr>
          <p:cNvPr id="1026" name="Picture 2" descr="https://eappitest.files.wordpress.com/2015/04/easter-and-the-separation-barrier-bethlehem-final-v2.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38200" y="1460500"/>
            <a:ext cx="8314524" cy="46780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652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630147" y="1585530"/>
            <a:ext cx="5420516" cy="3677251"/>
          </a:xfrm>
          <a:prstGeom prst="rect">
            <a:avLst/>
          </a:prstGeom>
        </p:spPr>
      </p:pic>
      <p:sp>
        <p:nvSpPr>
          <p:cNvPr id="2" name="Title 1"/>
          <p:cNvSpPr>
            <a:spLocks noGrp="1"/>
          </p:cNvSpPr>
          <p:nvPr>
            <p:ph type="title"/>
          </p:nvPr>
        </p:nvSpPr>
        <p:spPr>
          <a:xfrm>
            <a:off x="838200" y="451833"/>
            <a:ext cx="10515600" cy="1325563"/>
          </a:xfrm>
        </p:spPr>
        <p:txBody>
          <a:bodyPr>
            <a:normAutofit/>
          </a:bodyPr>
          <a:lstStyle/>
          <a:p>
            <a:r>
              <a:rPr lang="en-GB" sz="4000" dirty="0" smtClean="0">
                <a:solidFill>
                  <a:schemeClr val="accent2"/>
                </a:solidFill>
              </a:rPr>
              <a:t>Olive branches – hope, peace and prosperity</a:t>
            </a:r>
            <a:endParaRPr lang="en-GB" sz="4000" dirty="0">
              <a:solidFill>
                <a:schemeClr val="accent2"/>
              </a:solidFill>
            </a:endParaRPr>
          </a:p>
        </p:txBody>
      </p:sp>
      <p:sp>
        <p:nvSpPr>
          <p:cNvPr id="3" name="Content Placeholder 2"/>
          <p:cNvSpPr>
            <a:spLocks noGrp="1"/>
          </p:cNvSpPr>
          <p:nvPr>
            <p:ph idx="1"/>
          </p:nvPr>
        </p:nvSpPr>
        <p:spPr>
          <a:xfrm>
            <a:off x="838200" y="5918198"/>
            <a:ext cx="11449050" cy="3909821"/>
          </a:xfrm>
        </p:spPr>
        <p:txBody>
          <a:bodyPr/>
          <a:lstStyle/>
          <a:p>
            <a:pPr marL="0" indent="0">
              <a:buNone/>
            </a:pPr>
            <a:r>
              <a:rPr lang="en-GB" sz="1800" dirty="0" smtClean="0"/>
              <a:t>More images of olive harvest: </a:t>
            </a:r>
            <a:r>
              <a:rPr lang="en-GB" sz="1800" dirty="0" smtClean="0">
                <a:hlinkClick r:id="rId4"/>
              </a:rPr>
              <a:t>https</a:t>
            </a:r>
            <a:r>
              <a:rPr lang="en-GB" sz="1800" dirty="0">
                <a:hlinkClick r:id="rId4"/>
              </a:rPr>
              <a:t>://blog.eappi.org/2016/02/04/visualising-the-olive-harvest-in-occupied-palestine</a:t>
            </a:r>
            <a:r>
              <a:rPr lang="en-GB" sz="1800" dirty="0" smtClean="0">
                <a:hlinkClick r:id="rId4"/>
              </a:rPr>
              <a:t>/</a:t>
            </a:r>
            <a:r>
              <a:rPr lang="en-GB" sz="1800" dirty="0" smtClean="0"/>
              <a:t> </a:t>
            </a:r>
            <a:endParaRPr lang="en-GB" sz="1800" dirty="0"/>
          </a:p>
        </p:txBody>
      </p:sp>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3</a:t>
            </a:fld>
            <a:endParaRPr lang="en-GB"/>
          </a:p>
        </p:txBody>
      </p:sp>
      <p:pic>
        <p:nvPicPr>
          <p:cNvPr id="2050" name="Picture 2" descr="https://eappiblog.files.wordpress.com/2016/01/07-11-15-shh-beit-yatir-olive-harvesting-eappi-bgsaltnes.jpg?w=1200&amp;h="/>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38200" y="1777396"/>
            <a:ext cx="5283540" cy="3936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70328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Content Placeholder 5"/>
          <p:cNvPicPr>
            <a:picLocks noChangeAspect="1"/>
          </p:cNvPicPr>
          <p:nvPr/>
        </p:nvPicPr>
        <p:blipFill rotWithShape="1">
          <a:blip r:embed="rId3" cstate="email">
            <a:extLst>
              <a:ext uri="{28A0092B-C50C-407E-A947-70E740481C1C}">
                <a14:useLocalDpi xmlns:a14="http://schemas.microsoft.com/office/drawing/2010/main"/>
              </a:ext>
            </a:extLst>
          </a:blip>
          <a:srcRect l="70991" t="42140" r="4140" b="41067"/>
          <a:stretch/>
        </p:blipFill>
        <p:spPr>
          <a:xfrm>
            <a:off x="7236544" y="1532545"/>
            <a:ext cx="1043986" cy="819150"/>
          </a:xfrm>
          <a:prstGeom prst="rect">
            <a:avLst/>
          </a:prstGeom>
        </p:spPr>
      </p:pic>
      <p:pic>
        <p:nvPicPr>
          <p:cNvPr id="16" name="Content Placeholder 5"/>
          <p:cNvPicPr>
            <a:picLocks noChangeAspect="1"/>
          </p:cNvPicPr>
          <p:nvPr/>
        </p:nvPicPr>
        <p:blipFill rotWithShape="1">
          <a:blip r:embed="rId3" cstate="email">
            <a:extLst>
              <a:ext uri="{28A0092B-C50C-407E-A947-70E740481C1C}">
                <a14:useLocalDpi xmlns:a14="http://schemas.microsoft.com/office/drawing/2010/main"/>
              </a:ext>
            </a:extLst>
          </a:blip>
          <a:srcRect l="70991" t="42140" r="4140" b="41067"/>
          <a:stretch/>
        </p:blipFill>
        <p:spPr>
          <a:xfrm rot="7565875" flipH="1">
            <a:off x="4750093" y="1930785"/>
            <a:ext cx="1194390" cy="819150"/>
          </a:xfrm>
          <a:prstGeom prst="rect">
            <a:avLst/>
          </a:prstGeom>
        </p:spPr>
      </p:pic>
      <p:pic>
        <p:nvPicPr>
          <p:cNvPr id="14" name="Content Placeholder 5"/>
          <p:cNvPicPr>
            <a:picLocks noChangeAspect="1"/>
          </p:cNvPicPr>
          <p:nvPr/>
        </p:nvPicPr>
        <p:blipFill rotWithShape="1">
          <a:blip r:embed="rId3" cstate="email">
            <a:extLst>
              <a:ext uri="{28A0092B-C50C-407E-A947-70E740481C1C}">
                <a14:useLocalDpi xmlns:a14="http://schemas.microsoft.com/office/drawing/2010/main"/>
              </a:ext>
            </a:extLst>
          </a:blip>
          <a:srcRect l="70991" t="42140" r="4140" b="41067"/>
          <a:stretch/>
        </p:blipFill>
        <p:spPr>
          <a:xfrm>
            <a:off x="5357905" y="4084174"/>
            <a:ext cx="1043986" cy="819150"/>
          </a:xfrm>
          <a:prstGeom prst="rect">
            <a:avLst/>
          </a:prstGeom>
        </p:spPr>
      </p:pic>
      <p:sp>
        <p:nvSpPr>
          <p:cNvPr id="13" name="TextBox 12"/>
          <p:cNvSpPr txBox="1"/>
          <p:nvPr/>
        </p:nvSpPr>
        <p:spPr>
          <a:xfrm rot="20980575">
            <a:off x="3966427" y="4964299"/>
            <a:ext cx="1762125" cy="369332"/>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Violent attacks</a:t>
            </a:r>
            <a:endParaRPr lang="en-GB" dirty="0">
              <a:latin typeface="Bradley Hand ITC" panose="03070402050302030203" pitchFamily="66" charset="0"/>
            </a:endParaRPr>
          </a:p>
        </p:txBody>
      </p:sp>
      <p:sp>
        <p:nvSpPr>
          <p:cNvPr id="2" name="Title 1"/>
          <p:cNvSpPr>
            <a:spLocks noGrp="1"/>
          </p:cNvSpPr>
          <p:nvPr>
            <p:ph type="title"/>
          </p:nvPr>
        </p:nvSpPr>
        <p:spPr/>
        <p:txBody>
          <a:bodyPr/>
          <a:lstStyle/>
          <a:p>
            <a:r>
              <a:rPr lang="en-GB" dirty="0" smtClean="0">
                <a:solidFill>
                  <a:schemeClr val="accent2"/>
                </a:solidFill>
              </a:rPr>
              <a:t>How are things connected?</a:t>
            </a:r>
            <a:endParaRPr lang="en-GB" dirty="0">
              <a:solidFill>
                <a:schemeClr val="accent2"/>
              </a:solidFill>
            </a:endParaRPr>
          </a:p>
        </p:txBody>
      </p:sp>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4</a:t>
            </a:fld>
            <a:endParaRPr lang="en-GB"/>
          </a:p>
        </p:txBody>
      </p:sp>
      <p:sp>
        <p:nvSpPr>
          <p:cNvPr id="7" name="TextBox 6"/>
          <p:cNvSpPr txBox="1"/>
          <p:nvPr/>
        </p:nvSpPr>
        <p:spPr>
          <a:xfrm>
            <a:off x="1631622" y="-2708347"/>
            <a:ext cx="5557224" cy="4436647"/>
          </a:xfrm>
          <a:prstGeom prst="rect">
            <a:avLst/>
          </a:prstGeom>
          <a:noFill/>
        </p:spPr>
        <p:txBody>
          <a:bodyPr wrap="square" rtlCol="0">
            <a:spAutoFit/>
          </a:bodyPr>
          <a:lstStyle/>
          <a:p>
            <a:endParaRPr lang="en-GB" dirty="0"/>
          </a:p>
        </p:txBody>
      </p:sp>
      <p:pic>
        <p:nvPicPr>
          <p:cNvPr id="8" name="Content Placeholder 5"/>
          <p:cNvPicPr>
            <a:picLocks noChangeAspect="1"/>
          </p:cNvPicPr>
          <p:nvPr/>
        </p:nvPicPr>
        <p:blipFill rotWithShape="1">
          <a:blip r:embed="rId3" cstate="email">
            <a:extLst>
              <a:ext uri="{28A0092B-C50C-407E-A947-70E740481C1C}">
                <a14:useLocalDpi xmlns:a14="http://schemas.microsoft.com/office/drawing/2010/main"/>
              </a:ext>
            </a:extLst>
          </a:blip>
          <a:srcRect l="70991" t="42140" r="4140" b="41067"/>
          <a:stretch/>
        </p:blipFill>
        <p:spPr>
          <a:xfrm>
            <a:off x="3232740" y="3039062"/>
            <a:ext cx="1057275" cy="819150"/>
          </a:xfrm>
          <a:prstGeom prst="rect">
            <a:avLst/>
          </a:prstGeom>
        </p:spPr>
      </p:pic>
      <p:sp>
        <p:nvSpPr>
          <p:cNvPr id="9" name="Content Placeholder 8"/>
          <p:cNvSpPr>
            <a:spLocks noGrp="1"/>
          </p:cNvSpPr>
          <p:nvPr>
            <p:ph idx="1"/>
          </p:nvPr>
        </p:nvSpPr>
        <p:spPr>
          <a:xfrm>
            <a:off x="12001500" y="1743030"/>
            <a:ext cx="10515600" cy="4351338"/>
          </a:xfrm>
        </p:spPr>
        <p:txBody>
          <a:bodyPr/>
          <a:lstStyle/>
          <a:p>
            <a:endParaRPr lang="en-GB" dirty="0"/>
          </a:p>
        </p:txBody>
      </p:sp>
      <p:sp>
        <p:nvSpPr>
          <p:cNvPr id="10" name="TextBox 9"/>
          <p:cNvSpPr txBox="1"/>
          <p:nvPr/>
        </p:nvSpPr>
        <p:spPr>
          <a:xfrm rot="21057362">
            <a:off x="3408952" y="2667840"/>
            <a:ext cx="1762125" cy="369332"/>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Barriers built</a:t>
            </a:r>
            <a:endParaRPr lang="en-GB" dirty="0">
              <a:latin typeface="Bradley Hand ITC" panose="03070402050302030203" pitchFamily="66" charset="0"/>
            </a:endParaRPr>
          </a:p>
        </p:txBody>
      </p:sp>
      <p:pic>
        <p:nvPicPr>
          <p:cNvPr id="12" name="Content Placeholder 5"/>
          <p:cNvPicPr>
            <a:picLocks noChangeAspect="1"/>
          </p:cNvPicPr>
          <p:nvPr/>
        </p:nvPicPr>
        <p:blipFill rotWithShape="1">
          <a:blip r:embed="rId3" cstate="email">
            <a:extLst>
              <a:ext uri="{28A0092B-C50C-407E-A947-70E740481C1C}">
                <a14:useLocalDpi xmlns:a14="http://schemas.microsoft.com/office/drawing/2010/main"/>
              </a:ext>
            </a:extLst>
          </a:blip>
          <a:srcRect l="70991" t="42140" r="4140" b="41067"/>
          <a:stretch/>
        </p:blipFill>
        <p:spPr>
          <a:xfrm flipH="1">
            <a:off x="3095624" y="4342398"/>
            <a:ext cx="1194390" cy="819150"/>
          </a:xfrm>
          <a:prstGeom prst="rect">
            <a:avLst/>
          </a:prstGeom>
        </p:spPr>
      </p:pic>
      <p:sp>
        <p:nvSpPr>
          <p:cNvPr id="15" name="TextBox 14"/>
          <p:cNvSpPr txBox="1"/>
          <p:nvPr/>
        </p:nvSpPr>
        <p:spPr>
          <a:xfrm rot="21280262">
            <a:off x="5558294" y="3411060"/>
            <a:ext cx="1762125" cy="523220"/>
          </a:xfrm>
          <a:prstGeom prst="rect">
            <a:avLst/>
          </a:prstGeom>
          <a:solidFill>
            <a:schemeClr val="bg1"/>
          </a:solidFill>
        </p:spPr>
        <p:txBody>
          <a:bodyPr wrap="square" rtlCol="0">
            <a:spAutoFit/>
          </a:bodyPr>
          <a:lstStyle/>
          <a:p>
            <a:pPr algn="ctr"/>
            <a:r>
              <a:rPr lang="en-GB" sz="2800" dirty="0" smtClean="0">
                <a:latin typeface="Bradley Hand ITC" panose="03070402050302030203" pitchFamily="66" charset="0"/>
              </a:rPr>
              <a:t>Anger</a:t>
            </a:r>
            <a:endParaRPr lang="en-GB" dirty="0">
              <a:latin typeface="Bradley Hand ITC" panose="03070402050302030203" pitchFamily="66" charset="0"/>
            </a:endParaRPr>
          </a:p>
        </p:txBody>
      </p:sp>
      <p:pic>
        <p:nvPicPr>
          <p:cNvPr id="18" name="Content Placeholder 5"/>
          <p:cNvPicPr>
            <a:picLocks noChangeAspect="1"/>
          </p:cNvPicPr>
          <p:nvPr/>
        </p:nvPicPr>
        <p:blipFill rotWithShape="1">
          <a:blip r:embed="rId3" cstate="email">
            <a:extLst>
              <a:ext uri="{28A0092B-C50C-407E-A947-70E740481C1C}">
                <a14:useLocalDpi xmlns:a14="http://schemas.microsoft.com/office/drawing/2010/main"/>
              </a:ext>
            </a:extLst>
          </a:blip>
          <a:srcRect l="70991" t="42140" r="4140" b="41067"/>
          <a:stretch/>
        </p:blipFill>
        <p:spPr>
          <a:xfrm flipH="1">
            <a:off x="6490328" y="3939718"/>
            <a:ext cx="1194390" cy="819150"/>
          </a:xfrm>
          <a:prstGeom prst="rect">
            <a:avLst/>
          </a:prstGeom>
        </p:spPr>
      </p:pic>
      <p:sp>
        <p:nvSpPr>
          <p:cNvPr id="17" name="TextBox 16"/>
          <p:cNvSpPr txBox="1"/>
          <p:nvPr/>
        </p:nvSpPr>
        <p:spPr>
          <a:xfrm rot="20483979">
            <a:off x="6985854" y="3720144"/>
            <a:ext cx="2135250" cy="1384995"/>
          </a:xfrm>
          <a:prstGeom prst="rect">
            <a:avLst/>
          </a:prstGeom>
          <a:noFill/>
        </p:spPr>
        <p:txBody>
          <a:bodyPr wrap="square" rtlCol="0">
            <a:spAutoFit/>
          </a:bodyPr>
          <a:lstStyle/>
          <a:p>
            <a:pPr algn="ctr"/>
            <a:r>
              <a:rPr lang="en-GB" sz="2800" dirty="0" smtClean="0">
                <a:latin typeface="Bradley Hand ITC" panose="03070402050302030203" pitchFamily="66" charset="0"/>
              </a:rPr>
              <a:t>Future violent attacks?</a:t>
            </a:r>
            <a:endParaRPr lang="en-GB" sz="2800" dirty="0">
              <a:latin typeface="Bradley Hand ITC" panose="03070402050302030203" pitchFamily="66" charset="0"/>
            </a:endParaRPr>
          </a:p>
        </p:txBody>
      </p:sp>
      <p:sp>
        <p:nvSpPr>
          <p:cNvPr id="11" name="TextBox 10"/>
          <p:cNvSpPr txBox="1"/>
          <p:nvPr/>
        </p:nvSpPr>
        <p:spPr>
          <a:xfrm rot="844731">
            <a:off x="1310192" y="3705752"/>
            <a:ext cx="3217919" cy="584775"/>
          </a:xfrm>
          <a:prstGeom prst="rect">
            <a:avLst/>
          </a:prstGeom>
          <a:noFill/>
        </p:spPr>
        <p:txBody>
          <a:bodyPr wrap="square" rtlCol="0">
            <a:spAutoFit/>
          </a:bodyPr>
          <a:lstStyle/>
          <a:p>
            <a:pPr algn="ctr"/>
            <a:r>
              <a:rPr lang="en-GB" sz="3200" dirty="0" smtClean="0">
                <a:latin typeface="Bradley Hand ITC" panose="03070402050302030203" pitchFamily="66" charset="0"/>
              </a:rPr>
              <a:t>Fear of attacks</a:t>
            </a:r>
            <a:endParaRPr lang="en-GB" sz="3200" dirty="0">
              <a:latin typeface="Bradley Hand ITC" panose="03070402050302030203" pitchFamily="66" charset="0"/>
            </a:endParaRPr>
          </a:p>
        </p:txBody>
      </p:sp>
      <p:sp>
        <p:nvSpPr>
          <p:cNvPr id="19" name="TextBox 18"/>
          <p:cNvSpPr txBox="1"/>
          <p:nvPr/>
        </p:nvSpPr>
        <p:spPr>
          <a:xfrm rot="21031098">
            <a:off x="5678259" y="2197429"/>
            <a:ext cx="1762125" cy="369332"/>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Harder to travel</a:t>
            </a:r>
            <a:endParaRPr lang="en-GB" dirty="0">
              <a:latin typeface="Bradley Hand ITC" panose="03070402050302030203" pitchFamily="66" charset="0"/>
            </a:endParaRPr>
          </a:p>
        </p:txBody>
      </p:sp>
      <p:sp>
        <p:nvSpPr>
          <p:cNvPr id="20" name="TextBox 19"/>
          <p:cNvSpPr txBox="1"/>
          <p:nvPr/>
        </p:nvSpPr>
        <p:spPr>
          <a:xfrm rot="21243803">
            <a:off x="8419837" y="1984150"/>
            <a:ext cx="2009866" cy="369332"/>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Education suffers</a:t>
            </a:r>
            <a:endParaRPr lang="en-GB" dirty="0">
              <a:latin typeface="Bradley Hand ITC" panose="03070402050302030203" pitchFamily="66" charset="0"/>
            </a:endParaRPr>
          </a:p>
        </p:txBody>
      </p:sp>
      <p:sp>
        <p:nvSpPr>
          <p:cNvPr id="21" name="TextBox 20"/>
          <p:cNvSpPr txBox="1"/>
          <p:nvPr/>
        </p:nvSpPr>
        <p:spPr>
          <a:xfrm rot="21243803">
            <a:off x="7539344" y="979208"/>
            <a:ext cx="2009866" cy="646331"/>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Hard to go to </a:t>
            </a:r>
          </a:p>
          <a:p>
            <a:pPr algn="ctr"/>
            <a:r>
              <a:rPr lang="en-GB" dirty="0" smtClean="0">
                <a:latin typeface="Bradley Hand ITC" panose="03070402050302030203" pitchFamily="66" charset="0"/>
              </a:rPr>
              <a:t>work</a:t>
            </a:r>
            <a:endParaRPr lang="en-GB" dirty="0">
              <a:latin typeface="Bradley Hand ITC" panose="03070402050302030203" pitchFamily="66" charset="0"/>
            </a:endParaRPr>
          </a:p>
        </p:txBody>
      </p:sp>
      <p:sp>
        <p:nvSpPr>
          <p:cNvPr id="22" name="TextBox 21"/>
          <p:cNvSpPr txBox="1"/>
          <p:nvPr/>
        </p:nvSpPr>
        <p:spPr>
          <a:xfrm rot="21243803">
            <a:off x="7715765" y="3036306"/>
            <a:ext cx="2009866" cy="369332"/>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See less of family</a:t>
            </a:r>
            <a:endParaRPr lang="en-GB" dirty="0">
              <a:latin typeface="Bradley Hand ITC" panose="03070402050302030203" pitchFamily="66" charset="0"/>
            </a:endParaRPr>
          </a:p>
        </p:txBody>
      </p:sp>
      <p:pic>
        <p:nvPicPr>
          <p:cNvPr id="24" name="Content Placeholder 5"/>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l="70991" t="42140" r="4140" b="41067"/>
          <a:stretch/>
        </p:blipFill>
        <p:spPr>
          <a:xfrm rot="7565875" flipH="1">
            <a:off x="7431091" y="1709743"/>
            <a:ext cx="1194390" cy="819150"/>
          </a:xfrm>
          <a:prstGeom prst="rect">
            <a:avLst/>
          </a:prstGeom>
        </p:spPr>
      </p:pic>
      <p:pic>
        <p:nvPicPr>
          <p:cNvPr id="25" name="Content Placeholder 5"/>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l="70991" t="42140" r="4140" b="41067"/>
          <a:stretch/>
        </p:blipFill>
        <p:spPr>
          <a:xfrm rot="10800000" flipH="1">
            <a:off x="7595462" y="2281640"/>
            <a:ext cx="1194390" cy="819150"/>
          </a:xfrm>
          <a:prstGeom prst="rect">
            <a:avLst/>
          </a:prstGeom>
        </p:spPr>
      </p:pic>
      <p:pic>
        <p:nvPicPr>
          <p:cNvPr id="26" name="Content Placeholder 5"/>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l="70991" t="42140" r="4140" b="41067"/>
          <a:stretch/>
        </p:blipFill>
        <p:spPr>
          <a:xfrm rot="16930400" flipH="1">
            <a:off x="6769842" y="2691215"/>
            <a:ext cx="1194390" cy="819150"/>
          </a:xfrm>
          <a:prstGeom prst="rect">
            <a:avLst/>
          </a:prstGeom>
        </p:spPr>
      </p:pic>
      <p:sp>
        <p:nvSpPr>
          <p:cNvPr id="27" name="TextBox 26"/>
          <p:cNvSpPr txBox="1"/>
          <p:nvPr/>
        </p:nvSpPr>
        <p:spPr>
          <a:xfrm>
            <a:off x="912912" y="1395469"/>
            <a:ext cx="3925788" cy="369332"/>
          </a:xfrm>
          <a:prstGeom prst="rect">
            <a:avLst/>
          </a:prstGeom>
          <a:noFill/>
        </p:spPr>
        <p:txBody>
          <a:bodyPr wrap="square" rtlCol="0">
            <a:spAutoFit/>
          </a:bodyPr>
          <a:lstStyle/>
          <a:p>
            <a:r>
              <a:rPr lang="en-GB" dirty="0" smtClean="0">
                <a:solidFill>
                  <a:schemeClr val="accent2"/>
                </a:solidFill>
              </a:rPr>
              <a:t>Click through example (see slide notes)</a:t>
            </a:r>
            <a:endParaRPr lang="en-GB" dirty="0">
              <a:solidFill>
                <a:schemeClr val="accent2"/>
              </a:solidFill>
            </a:endParaRPr>
          </a:p>
        </p:txBody>
      </p:sp>
      <p:pic>
        <p:nvPicPr>
          <p:cNvPr id="28" name="Content Placeholder 5"/>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l="70991" t="42140" r="4140" b="41067"/>
          <a:stretch/>
        </p:blipFill>
        <p:spPr>
          <a:xfrm rot="8066494" flipH="1">
            <a:off x="2510653" y="2226338"/>
            <a:ext cx="1194390" cy="819150"/>
          </a:xfrm>
          <a:prstGeom prst="rect">
            <a:avLst/>
          </a:prstGeom>
        </p:spPr>
      </p:pic>
      <p:sp>
        <p:nvSpPr>
          <p:cNvPr id="29" name="TextBox 28"/>
          <p:cNvSpPr txBox="1"/>
          <p:nvPr/>
        </p:nvSpPr>
        <p:spPr>
          <a:xfrm rot="21057362">
            <a:off x="994038" y="2143417"/>
            <a:ext cx="1762125" cy="1200329"/>
          </a:xfrm>
          <a:prstGeom prst="rect">
            <a:avLst/>
          </a:prstGeom>
          <a:noFill/>
        </p:spPr>
        <p:txBody>
          <a:bodyPr wrap="square" rtlCol="0">
            <a:spAutoFit/>
          </a:bodyPr>
          <a:lstStyle/>
          <a:p>
            <a:pPr algn="ctr"/>
            <a:r>
              <a:rPr lang="en-GB" dirty="0" smtClean="0">
                <a:latin typeface="Bradley Hand ITC" panose="03070402050302030203" pitchFamily="66" charset="0"/>
              </a:rPr>
              <a:t>Can being behind a barrier make you afraid?</a:t>
            </a:r>
            <a:endParaRPr lang="en-GB" dirty="0">
              <a:latin typeface="Bradley Hand ITC" panose="03070402050302030203" pitchFamily="66" charset="0"/>
            </a:endParaRPr>
          </a:p>
        </p:txBody>
      </p:sp>
      <p:pic>
        <p:nvPicPr>
          <p:cNvPr id="30" name="Content Placeholder 5"/>
          <p:cNvPicPr>
            <a:picLocks noChangeAspect="1"/>
          </p:cNvPicPr>
          <p:nvPr/>
        </p:nvPicPr>
        <p:blipFill rotWithShape="1">
          <a:blip r:embed="rId3" cstate="email">
            <a:extLst>
              <a:ext uri="{28A0092B-C50C-407E-A947-70E740481C1C}">
                <a14:useLocalDpi xmlns:a14="http://schemas.microsoft.com/office/drawing/2010/main"/>
              </a:ext>
            </a:extLst>
          </a:blip>
          <a:srcRect l="70991" t="42140" r="4140" b="41067"/>
          <a:stretch/>
        </p:blipFill>
        <p:spPr>
          <a:xfrm>
            <a:off x="3358150" y="5434916"/>
            <a:ext cx="1043986" cy="819150"/>
          </a:xfrm>
          <a:prstGeom prst="rect">
            <a:avLst/>
          </a:prstGeom>
        </p:spPr>
      </p:pic>
      <p:sp>
        <p:nvSpPr>
          <p:cNvPr id="31" name="TextBox 30"/>
          <p:cNvSpPr txBox="1"/>
          <p:nvPr/>
        </p:nvSpPr>
        <p:spPr>
          <a:xfrm rot="21243803">
            <a:off x="1979087" y="5704233"/>
            <a:ext cx="2009866" cy="646331"/>
          </a:xfrm>
          <a:prstGeom prst="rect">
            <a:avLst/>
          </a:prstGeom>
          <a:noFill/>
        </p:spPr>
        <p:txBody>
          <a:bodyPr wrap="square" rtlCol="0">
            <a:spAutoFit/>
          </a:bodyPr>
          <a:lstStyle/>
          <a:p>
            <a:pPr algn="ctr"/>
            <a:r>
              <a:rPr lang="en-GB" dirty="0" smtClean="0">
                <a:latin typeface="Bradley Hand ITC" panose="03070402050302030203" pitchFamily="66" charset="0"/>
              </a:rPr>
              <a:t>Death and</a:t>
            </a:r>
          </a:p>
          <a:p>
            <a:pPr algn="ctr"/>
            <a:r>
              <a:rPr lang="en-GB" dirty="0" smtClean="0">
                <a:latin typeface="Bradley Hand ITC" panose="03070402050302030203" pitchFamily="66" charset="0"/>
              </a:rPr>
              <a:t>injury</a:t>
            </a:r>
            <a:endParaRPr lang="en-GB" dirty="0">
              <a:latin typeface="Bradley Hand ITC" panose="03070402050302030203" pitchFamily="66" charset="0"/>
            </a:endParaRPr>
          </a:p>
        </p:txBody>
      </p:sp>
    </p:spTree>
    <p:extLst>
      <p:ext uri="{BB962C8B-B14F-4D97-AF65-F5344CB8AC3E}">
        <p14:creationId xmlns:p14="http://schemas.microsoft.com/office/powerpoint/2010/main" val="2217981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par>
                                <p:cTn id="21" presetID="22" presetClass="entr" presetSubtype="8" fill="hold" grpId="0" nodeType="withEffect">
                                  <p:stCondLst>
                                    <p:cond delay="25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par>
                                <p:cTn id="24" presetID="22" presetClass="entr" presetSubtype="4" fill="hold" nodeType="withEffect">
                                  <p:stCondLst>
                                    <p:cond delay="700"/>
                                  </p:stCondLst>
                                  <p:childTnLst>
                                    <p:set>
                                      <p:cBhvr>
                                        <p:cTn id="25" dur="1" fill="hold">
                                          <p:stCondLst>
                                            <p:cond delay="0"/>
                                          </p:stCondLst>
                                        </p:cTn>
                                        <p:tgtEl>
                                          <p:spTgt spid="30"/>
                                        </p:tgtEl>
                                        <p:attrNameLst>
                                          <p:attrName>style.visibility</p:attrName>
                                        </p:attrNameLst>
                                      </p:cBhvr>
                                      <p:to>
                                        <p:strVal val="visible"/>
                                      </p:to>
                                    </p:set>
                                    <p:animEffect transition="in" filter="wipe(down)">
                                      <p:cBhvr>
                                        <p:cTn id="26" dur="500"/>
                                        <p:tgtEl>
                                          <p:spTgt spid="30"/>
                                        </p:tgtEl>
                                      </p:cBhvr>
                                    </p:animEffect>
                                  </p:childTnLst>
                                </p:cTn>
                              </p:par>
                              <p:par>
                                <p:cTn id="27" presetID="22" presetClass="entr" presetSubtype="4" fill="hold" grpId="0" nodeType="withEffect">
                                  <p:stCondLst>
                                    <p:cond delay="90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down)">
                                      <p:cBhvr>
                                        <p:cTn id="34" dur="500"/>
                                        <p:tgtEl>
                                          <p:spTgt spid="14"/>
                                        </p:tgtEl>
                                      </p:cBhvr>
                                    </p:animEffect>
                                  </p:childTnLst>
                                </p:cTn>
                              </p:par>
                              <p:par>
                                <p:cTn id="35" presetID="22" presetClass="entr" presetSubtype="4" fill="hold" grpId="0" nodeType="withEffect">
                                  <p:stCondLst>
                                    <p:cond delay="25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250"/>
                                  </p:stCondLst>
                                  <p:childTnLst>
                                    <p:set>
                                      <p:cBhvr>
                                        <p:cTn id="44" dur="1" fill="hold">
                                          <p:stCondLst>
                                            <p:cond delay="0"/>
                                          </p:stCondLst>
                                        </p:cTn>
                                        <p:tgtEl>
                                          <p:spTgt spid="19"/>
                                        </p:tgtEl>
                                        <p:attrNameLst>
                                          <p:attrName>style.visibility</p:attrName>
                                        </p:attrNameLst>
                                      </p:cBhvr>
                                      <p:to>
                                        <p:strVal val="visible"/>
                                      </p:to>
                                    </p:set>
                                    <p:animEffect transition="in" filter="wipe(down)">
                                      <p:cBhvr>
                                        <p:cTn id="45" dur="500"/>
                                        <p:tgtEl>
                                          <p:spTgt spid="19"/>
                                        </p:tgtEl>
                                      </p:cBhvr>
                                    </p:animEffect>
                                  </p:childTnLst>
                                </p:cTn>
                              </p:par>
                              <p:par>
                                <p:cTn id="46" presetID="22" presetClass="entr" presetSubtype="4" fill="hold" grpId="0" nodeType="withEffect">
                                  <p:stCondLst>
                                    <p:cond delay="200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par>
                                <p:cTn id="49" presetID="22" presetClass="entr" presetSubtype="4" fill="hold" grpId="0" nodeType="withEffect">
                                  <p:stCondLst>
                                    <p:cond delay="220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500"/>
                                        <p:tgtEl>
                                          <p:spTgt spid="21"/>
                                        </p:tgtEl>
                                      </p:cBhvr>
                                    </p:animEffect>
                                  </p:childTnLst>
                                </p:cTn>
                              </p:par>
                              <p:par>
                                <p:cTn id="52" presetID="22" presetClass="entr" presetSubtype="4" fill="hold" grpId="0" nodeType="withEffect">
                                  <p:stCondLst>
                                    <p:cond delay="2700"/>
                                  </p:stCondLst>
                                  <p:childTnLst>
                                    <p:set>
                                      <p:cBhvr>
                                        <p:cTn id="53" dur="1" fill="hold">
                                          <p:stCondLst>
                                            <p:cond delay="0"/>
                                          </p:stCondLst>
                                        </p:cTn>
                                        <p:tgtEl>
                                          <p:spTgt spid="22"/>
                                        </p:tgtEl>
                                        <p:attrNameLst>
                                          <p:attrName>style.visibility</p:attrName>
                                        </p:attrNameLst>
                                      </p:cBhvr>
                                      <p:to>
                                        <p:strVal val="visible"/>
                                      </p:to>
                                    </p:set>
                                    <p:animEffect transition="in" filter="wipe(down)">
                                      <p:cBhvr>
                                        <p:cTn id="54" dur="500"/>
                                        <p:tgtEl>
                                          <p:spTgt spid="22"/>
                                        </p:tgtEl>
                                      </p:cBhvr>
                                    </p:animEffect>
                                  </p:childTnLst>
                                </p:cTn>
                              </p:par>
                              <p:par>
                                <p:cTn id="55" presetID="22" presetClass="entr" presetSubtype="4" fill="hold" nodeType="withEffect">
                                  <p:stCondLst>
                                    <p:cond delay="170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nodeType="withEffect">
                                  <p:stCondLst>
                                    <p:cond delay="150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nodeType="withEffect">
                                  <p:stCondLst>
                                    <p:cond delay="1500"/>
                                  </p:stCondLst>
                                  <p:childTnLst>
                                    <p:set>
                                      <p:cBhvr>
                                        <p:cTn id="62" dur="1" fill="hold">
                                          <p:stCondLst>
                                            <p:cond delay="0"/>
                                          </p:stCondLst>
                                        </p:cTn>
                                        <p:tgtEl>
                                          <p:spTgt spid="25"/>
                                        </p:tgtEl>
                                        <p:attrNameLst>
                                          <p:attrName>style.visibility</p:attrName>
                                        </p:attrNameLst>
                                      </p:cBhvr>
                                      <p:to>
                                        <p:strVal val="visible"/>
                                      </p:to>
                                    </p:set>
                                    <p:animEffect transition="in" filter="wipe(down)">
                                      <p:cBhvr>
                                        <p:cTn id="63" dur="500"/>
                                        <p:tgtEl>
                                          <p:spTgt spid="25"/>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nodeType="click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down)">
                                      <p:cBhvr>
                                        <p:cTn id="68" dur="500"/>
                                        <p:tgtEl>
                                          <p:spTgt spid="26"/>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8" fill="hold" nodeType="click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2" fill="hold" nodeType="click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wipe(right)">
                                      <p:cBhvr>
                                        <p:cTn id="81" dur="500"/>
                                        <p:tgtEl>
                                          <p:spTgt spid="28"/>
                                        </p:tgtEl>
                                      </p:cBhvr>
                                    </p:animEffect>
                                  </p:childTnLst>
                                </p:cTn>
                              </p:par>
                              <p:par>
                                <p:cTn id="82" presetID="22" presetClass="entr" presetSubtype="1" fill="hold" grpId="0" nodeType="withEffect">
                                  <p:stCondLst>
                                    <p:cond delay="250"/>
                                  </p:stCondLst>
                                  <p:childTnLst>
                                    <p:set>
                                      <p:cBhvr>
                                        <p:cTn id="83" dur="1" fill="hold">
                                          <p:stCondLst>
                                            <p:cond delay="0"/>
                                          </p:stCondLst>
                                        </p:cTn>
                                        <p:tgtEl>
                                          <p:spTgt spid="29"/>
                                        </p:tgtEl>
                                        <p:attrNameLst>
                                          <p:attrName>style.visibility</p:attrName>
                                        </p:attrNameLst>
                                      </p:cBhvr>
                                      <p:to>
                                        <p:strVal val="visible"/>
                                      </p:to>
                                    </p:set>
                                    <p:animEffect transition="in" filter="wipe(up)">
                                      <p:cBhvr>
                                        <p:cTn id="8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5" grpId="0" animBg="1"/>
      <p:bldP spid="17" grpId="0"/>
      <p:bldP spid="11" grpId="0"/>
      <p:bldP spid="19" grpId="0" animBg="1"/>
      <p:bldP spid="20" grpId="0" animBg="1"/>
      <p:bldP spid="21" grpId="0" animBg="1"/>
      <p:bldP spid="22" grpId="0" animBg="1"/>
      <p:bldP spid="29"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solidFill>
              </a:rPr>
              <a:t>Example</a:t>
            </a:r>
            <a:endParaRPr lang="en-GB" dirty="0">
              <a:solidFill>
                <a:schemeClr val="accent2"/>
              </a:solidFill>
            </a:endParaRPr>
          </a:p>
        </p:txBody>
      </p:sp>
      <p:pic>
        <p:nvPicPr>
          <p:cNvPr id="6" name="Content Placeholder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3670300" y="577286"/>
            <a:ext cx="5474014" cy="6280713"/>
          </a:xfrm>
          <a:prstGeom prst="rect">
            <a:avLst/>
          </a:prstGeom>
        </p:spPr>
      </p:pic>
      <p:sp>
        <p:nvSpPr>
          <p:cNvPr id="4" name="Footer Placeholder 3"/>
          <p:cNvSpPr>
            <a:spLocks noGrp="1"/>
          </p:cNvSpPr>
          <p:nvPr>
            <p:ph type="ftr" sz="quarter" idx="11"/>
          </p:nvPr>
        </p:nvSpPr>
        <p:spPr/>
        <p:txBody>
          <a:bodyPr/>
          <a:lstStyle/>
          <a:p>
            <a:r>
              <a:rPr lang="en-US" dirty="0"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5</a:t>
            </a:fld>
            <a:endParaRPr lang="en-GB"/>
          </a:p>
        </p:txBody>
      </p:sp>
      <p:sp>
        <p:nvSpPr>
          <p:cNvPr id="7" name="TextBox 6"/>
          <p:cNvSpPr txBox="1"/>
          <p:nvPr/>
        </p:nvSpPr>
        <p:spPr>
          <a:xfrm>
            <a:off x="982766" y="1690688"/>
            <a:ext cx="5557224" cy="4436647"/>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1094732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6</a:t>
            </a:fld>
            <a:endParaRPr lang="en-GB"/>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51392" y="544512"/>
            <a:ext cx="7130808" cy="6176963"/>
          </a:xfrm>
          <a:prstGeom prst="rect">
            <a:avLst/>
          </a:prstGeom>
        </p:spPr>
      </p:pic>
      <p:sp>
        <p:nvSpPr>
          <p:cNvPr id="7" name="Title 6"/>
          <p:cNvSpPr>
            <a:spLocks noGrp="1"/>
          </p:cNvSpPr>
          <p:nvPr>
            <p:ph type="title"/>
          </p:nvPr>
        </p:nvSpPr>
        <p:spPr/>
        <p:txBody>
          <a:bodyPr/>
          <a:lstStyle/>
          <a:p>
            <a:r>
              <a:rPr lang="en-GB" dirty="0" smtClean="0"/>
              <a:t>Solution tree</a:t>
            </a:r>
            <a:endParaRPr lang="en-GB" dirty="0"/>
          </a:p>
        </p:txBody>
      </p:sp>
      <p:sp>
        <p:nvSpPr>
          <p:cNvPr id="8" name="Footer Placeholder 3"/>
          <p:cNvSpPr txBox="1">
            <a:spLocks/>
          </p:cNvSpPr>
          <p:nvPr/>
        </p:nvSpPr>
        <p:spPr>
          <a:xfrm>
            <a:off x="4191000" y="65087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accent2">
                    <a:lumMod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All resources at quaker.org.uk/teaching</a:t>
            </a:r>
            <a:endParaRPr lang="en-GB" dirty="0"/>
          </a:p>
        </p:txBody>
      </p:sp>
    </p:spTree>
    <p:extLst>
      <p:ext uri="{BB962C8B-B14F-4D97-AF65-F5344CB8AC3E}">
        <p14:creationId xmlns:p14="http://schemas.microsoft.com/office/powerpoint/2010/main" val="40925156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7</a:t>
            </a:fld>
            <a:endParaRPr lang="en-GB"/>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99495" y="544512"/>
            <a:ext cx="7130808" cy="6176963"/>
          </a:xfrm>
          <a:prstGeom prst="rect">
            <a:avLst/>
          </a:prstGeom>
        </p:spPr>
      </p:pic>
      <p:sp>
        <p:nvSpPr>
          <p:cNvPr id="7" name="Title 6"/>
          <p:cNvSpPr>
            <a:spLocks noGrp="1"/>
          </p:cNvSpPr>
          <p:nvPr>
            <p:ph type="title"/>
          </p:nvPr>
        </p:nvSpPr>
        <p:spPr/>
        <p:txBody>
          <a:bodyPr/>
          <a:lstStyle/>
          <a:p>
            <a:r>
              <a:rPr lang="en-GB" dirty="0"/>
              <a:t>E</a:t>
            </a:r>
            <a:r>
              <a:rPr lang="en-GB" dirty="0" smtClean="0"/>
              <a:t>xample</a:t>
            </a:r>
            <a:endParaRPr lang="en-GB" dirty="0"/>
          </a:p>
        </p:txBody>
      </p:sp>
      <p:sp>
        <p:nvSpPr>
          <p:cNvPr id="8" name="TextBox 7"/>
          <p:cNvSpPr txBox="1"/>
          <p:nvPr/>
        </p:nvSpPr>
        <p:spPr>
          <a:xfrm>
            <a:off x="5781675" y="3632993"/>
            <a:ext cx="1762125" cy="646331"/>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Education</a:t>
            </a:r>
          </a:p>
          <a:p>
            <a:pPr algn="ctr"/>
            <a:r>
              <a:rPr lang="en-GB" dirty="0" smtClean="0">
                <a:latin typeface="Bradley Hand ITC" panose="03070402050302030203" pitchFamily="66" charset="0"/>
              </a:rPr>
              <a:t>for all</a:t>
            </a:r>
            <a:endParaRPr lang="en-GB" dirty="0">
              <a:latin typeface="Bradley Hand ITC" panose="03070402050302030203" pitchFamily="66" charset="0"/>
            </a:endParaRPr>
          </a:p>
        </p:txBody>
      </p:sp>
      <p:sp>
        <p:nvSpPr>
          <p:cNvPr id="9" name="TextBox 8"/>
          <p:cNvSpPr txBox="1"/>
          <p:nvPr/>
        </p:nvSpPr>
        <p:spPr>
          <a:xfrm rot="21271723">
            <a:off x="7457836" y="5909468"/>
            <a:ext cx="1762125" cy="369332"/>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More teachers</a:t>
            </a:r>
            <a:endParaRPr lang="en-GB" dirty="0">
              <a:latin typeface="Bradley Hand ITC" panose="03070402050302030203" pitchFamily="66" charset="0"/>
            </a:endParaRPr>
          </a:p>
        </p:txBody>
      </p:sp>
      <p:sp>
        <p:nvSpPr>
          <p:cNvPr id="10" name="TextBox 9"/>
          <p:cNvSpPr txBox="1"/>
          <p:nvPr/>
        </p:nvSpPr>
        <p:spPr>
          <a:xfrm rot="844731">
            <a:off x="4100512" y="4964070"/>
            <a:ext cx="1762125" cy="369332"/>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Build schools</a:t>
            </a:r>
            <a:endParaRPr lang="en-GB" dirty="0">
              <a:latin typeface="Bradley Hand ITC" panose="03070402050302030203" pitchFamily="66" charset="0"/>
            </a:endParaRPr>
          </a:p>
        </p:txBody>
      </p:sp>
      <p:sp>
        <p:nvSpPr>
          <p:cNvPr id="11" name="TextBox 10"/>
          <p:cNvSpPr txBox="1"/>
          <p:nvPr/>
        </p:nvSpPr>
        <p:spPr>
          <a:xfrm rot="21271723">
            <a:off x="7360881" y="2302977"/>
            <a:ext cx="2384963" cy="646331"/>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Young people</a:t>
            </a:r>
          </a:p>
          <a:p>
            <a:pPr algn="ctr"/>
            <a:r>
              <a:rPr lang="en-GB" dirty="0">
                <a:latin typeface="Bradley Hand ITC" panose="03070402050302030203" pitchFamily="66" charset="0"/>
              </a:rPr>
              <a:t>h</a:t>
            </a:r>
            <a:r>
              <a:rPr lang="en-GB" dirty="0" smtClean="0">
                <a:latin typeface="Bradley Hand ITC" panose="03070402050302030203" pitchFamily="66" charset="0"/>
              </a:rPr>
              <a:t>ave jobs and options</a:t>
            </a:r>
            <a:endParaRPr lang="en-GB" dirty="0">
              <a:latin typeface="Bradley Hand ITC" panose="03070402050302030203" pitchFamily="66" charset="0"/>
            </a:endParaRPr>
          </a:p>
        </p:txBody>
      </p:sp>
      <p:sp>
        <p:nvSpPr>
          <p:cNvPr id="12" name="TextBox 11"/>
          <p:cNvSpPr txBox="1"/>
          <p:nvPr/>
        </p:nvSpPr>
        <p:spPr>
          <a:xfrm rot="844731">
            <a:off x="5214937" y="6322754"/>
            <a:ext cx="1762125" cy="369332"/>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Remove barriers</a:t>
            </a:r>
            <a:endParaRPr lang="en-GB" dirty="0">
              <a:latin typeface="Bradley Hand ITC" panose="03070402050302030203" pitchFamily="66" charset="0"/>
            </a:endParaRPr>
          </a:p>
        </p:txBody>
      </p:sp>
      <p:sp>
        <p:nvSpPr>
          <p:cNvPr id="13" name="TextBox 12"/>
          <p:cNvSpPr txBox="1"/>
          <p:nvPr/>
        </p:nvSpPr>
        <p:spPr>
          <a:xfrm rot="21271723">
            <a:off x="4158891" y="2855772"/>
            <a:ext cx="2384963" cy="369332"/>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More understanding</a:t>
            </a:r>
            <a:endParaRPr lang="en-GB" dirty="0">
              <a:latin typeface="Bradley Hand ITC" panose="03070402050302030203" pitchFamily="66" charset="0"/>
            </a:endParaRPr>
          </a:p>
        </p:txBody>
      </p:sp>
      <p:sp>
        <p:nvSpPr>
          <p:cNvPr id="14" name="TextBox 13"/>
          <p:cNvSpPr txBox="1"/>
          <p:nvPr/>
        </p:nvSpPr>
        <p:spPr>
          <a:xfrm rot="21271723">
            <a:off x="7448311" y="4597219"/>
            <a:ext cx="1762125" cy="923330"/>
          </a:xfrm>
          <a:prstGeom prst="rect">
            <a:avLst/>
          </a:prstGeom>
          <a:solidFill>
            <a:schemeClr val="bg1"/>
          </a:solidFill>
        </p:spPr>
        <p:txBody>
          <a:bodyPr wrap="square" rtlCol="0">
            <a:spAutoFit/>
          </a:bodyPr>
          <a:lstStyle/>
          <a:p>
            <a:pPr algn="ctr"/>
            <a:r>
              <a:rPr lang="en-GB" dirty="0" smtClean="0">
                <a:latin typeface="Bradley Hand ITC" panose="03070402050302030203" pitchFamily="66" charset="0"/>
              </a:rPr>
              <a:t>Learn about other people’s lives</a:t>
            </a:r>
            <a:endParaRPr lang="en-GB" dirty="0">
              <a:latin typeface="Bradley Hand ITC" panose="03070402050302030203" pitchFamily="66" charset="0"/>
            </a:endParaRPr>
          </a:p>
        </p:txBody>
      </p:sp>
      <p:sp>
        <p:nvSpPr>
          <p:cNvPr id="15" name="Footer Placeholder 3"/>
          <p:cNvSpPr txBox="1">
            <a:spLocks/>
          </p:cNvSpPr>
          <p:nvPr/>
        </p:nvSpPr>
        <p:spPr>
          <a:xfrm>
            <a:off x="4191000" y="65087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accent2">
                    <a:lumMod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mtClean="0"/>
              <a:t>All resources at quaker.org.uk/teaching</a:t>
            </a:r>
            <a:endParaRPr lang="en-GB" dirty="0"/>
          </a:p>
        </p:txBody>
      </p:sp>
    </p:spTree>
    <p:extLst>
      <p:ext uri="{BB962C8B-B14F-4D97-AF65-F5344CB8AC3E}">
        <p14:creationId xmlns:p14="http://schemas.microsoft.com/office/powerpoint/2010/main" val="1227565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1. Journaling Razor Wire and olive branches" id="{CB3BAF9C-2A06-457F-881D-5AA7BEB9CBE0}" vid="{F4A741D7-7724-4A0C-BE99-5250ACF72B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241</TotalTime>
  <Words>517</Words>
  <Application>Microsoft Office PowerPoint</Application>
  <PresentationFormat>Widescreen</PresentationFormat>
  <Paragraphs>73</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Bradley Hand ITC</vt:lpstr>
      <vt:lpstr>Calibri</vt:lpstr>
      <vt:lpstr>Office Theme</vt:lpstr>
      <vt:lpstr>Razor Wire and Olive Branches: Two approaches to note-taking. You can respond to what you learn about Palestine and Israel using these approaches. </vt:lpstr>
      <vt:lpstr>Razor wire- a common sight</vt:lpstr>
      <vt:lpstr>Olive branches – hope, peace and prosperity</vt:lpstr>
      <vt:lpstr>How are things connected?</vt:lpstr>
      <vt:lpstr>Example</vt:lpstr>
      <vt:lpstr>Solution tree</vt:lpstr>
      <vt:lpstr>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Ellis Brooks</dc:creator>
  <cp:lastModifiedBy>Ellis Brooks</cp:lastModifiedBy>
  <cp:revision>21</cp:revision>
  <dcterms:created xsi:type="dcterms:W3CDTF">2019-02-04T16:16:14Z</dcterms:created>
  <dcterms:modified xsi:type="dcterms:W3CDTF">2019-05-08T08:47:16Z</dcterms:modified>
</cp:coreProperties>
</file>